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embeddedFontLst>
    <p:embeddedFont>
      <p:font typeface="Architects Daughter"/>
      <p:regular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ArchitectsDaughter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" type="subTitle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" name="Google Shape;23;p2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26" name="Google Shape;26;p2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1" type="body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89" name="Google Shape;89;p11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1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2"/>
          <p:cNvSpPr txBox="1"/>
          <p:nvPr>
            <p:ph type="title"/>
          </p:nvPr>
        </p:nvSpPr>
        <p:spPr>
          <a:xfrm rot="5400000">
            <a:off x="7160640" y="1979039"/>
            <a:ext cx="5757421" cy="26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2"/>
          <p:cNvSpPr txBox="1"/>
          <p:nvPr>
            <p:ph idx="1" type="body"/>
          </p:nvPr>
        </p:nvSpPr>
        <p:spPr>
          <a:xfrm rot="5400000">
            <a:off x="1826639" y="-573661"/>
            <a:ext cx="5757422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97" name="Google Shape;97;p12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2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5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bg>
      <p:bgPr>
        <a:solidFill>
          <a:schemeClr val="lt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6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6"/>
          <p:cNvSpPr txBox="1"/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b="0"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51" name="Google Shape;51;p6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" type="body"/>
          </p:nvPr>
        </p:nvSpPr>
        <p:spPr>
          <a:xfrm>
            <a:off x="1097279" y="1845734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2" type="body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8"/>
          <p:cNvSpPr txBox="1"/>
          <p:nvPr>
            <p:ph idx="1" type="body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2" name="Google Shape;62;p8"/>
          <p:cNvSpPr txBox="1"/>
          <p:nvPr>
            <p:ph idx="2" type="body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3" type="body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4" name="Google Shape;64;p8"/>
          <p:cNvSpPr txBox="1"/>
          <p:nvPr>
            <p:ph idx="4" type="body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8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8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9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b="0"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" type="body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2" type="body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4" name="Google Shape;74;p9"/>
          <p:cNvSpPr txBox="1"/>
          <p:nvPr>
            <p:ph idx="10" type="dt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1" type="ftr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9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0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0"/>
          <p:cNvSpPr txBox="1"/>
          <p:nvPr>
            <p:ph type="title"/>
          </p:nvPr>
        </p:nvSpPr>
        <p:spPr>
          <a:xfrm>
            <a:off x="1097280" y="5074920"/>
            <a:ext cx="10113264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b="0"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1" name="Google Shape;81;p10"/>
          <p:cNvPicPr preferRelativeResize="0"/>
          <p:nvPr>
            <p:ph idx="2" type="pic"/>
          </p:nvPr>
        </p:nvPicPr>
        <p:blipFill/>
        <p:spPr>
          <a:xfrm>
            <a:off x="15" y="0"/>
            <a:ext cx="12191985" cy="491507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82" name="Google Shape;82;p10"/>
          <p:cNvSpPr txBox="1"/>
          <p:nvPr>
            <p:ph idx="1" type="body"/>
          </p:nvPr>
        </p:nvSpPr>
        <p:spPr>
          <a:xfrm>
            <a:off x="1097280" y="5907023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3" name="Google Shape;83;p10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0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0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0" y="6334316"/>
            <a:ext cx="12192000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b="0" i="0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17" name="Google Shape;17;p1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gif"/><Relationship Id="rId4" Type="http://schemas.openxmlformats.org/officeDocument/2006/relationships/image" Target="../media/image7.png"/><Relationship Id="rId5" Type="http://schemas.openxmlformats.org/officeDocument/2006/relationships/image" Target="../media/image11.gif"/><Relationship Id="rId6" Type="http://schemas.openxmlformats.org/officeDocument/2006/relationships/image" Target="../media/image8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panies That Failed At Digital Transformation And What We Can Learn From  Them" id="104" name="Google Shape;10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3"/>
          <p:cNvSpPr txBox="1"/>
          <p:nvPr/>
        </p:nvSpPr>
        <p:spPr>
          <a:xfrm>
            <a:off x="945501" y="3458428"/>
            <a:ext cx="10300997" cy="769441"/>
          </a:xfrm>
          <a:prstGeom prst="rect">
            <a:avLst/>
          </a:prstGeom>
          <a:solidFill>
            <a:srgbClr val="113051">
              <a:alpha val="800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Business-Technology Alignment</a:t>
            </a:r>
            <a:endParaRPr/>
          </a:p>
        </p:txBody>
      </p:sp>
      <p:sp>
        <p:nvSpPr>
          <p:cNvPr id="106" name="Google Shape;106;p13"/>
          <p:cNvSpPr txBox="1"/>
          <p:nvPr/>
        </p:nvSpPr>
        <p:spPr>
          <a:xfrm>
            <a:off x="8456102" y="2785145"/>
            <a:ext cx="15687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Lecture Series</a:t>
            </a:r>
            <a:endParaRPr/>
          </a:p>
        </p:txBody>
      </p:sp>
      <p:sp>
        <p:nvSpPr>
          <p:cNvPr id="107" name="Google Shape;107;p13"/>
          <p:cNvSpPr txBox="1"/>
          <p:nvPr/>
        </p:nvSpPr>
        <p:spPr>
          <a:xfrm>
            <a:off x="10407599" y="6404692"/>
            <a:ext cx="1677798" cy="369332"/>
          </a:xfrm>
          <a:prstGeom prst="rect">
            <a:avLst/>
          </a:prstGeom>
          <a:solidFill>
            <a:srgbClr val="113051">
              <a:alpha val="49803"/>
            </a:srgbClr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Ashish Pachory</a:t>
            </a:r>
            <a:endParaRPr/>
          </a:p>
        </p:txBody>
      </p:sp>
      <p:sp>
        <p:nvSpPr>
          <p:cNvPr id="108" name="Google Shape;108;p13"/>
          <p:cNvSpPr txBox="1"/>
          <p:nvPr/>
        </p:nvSpPr>
        <p:spPr>
          <a:xfrm>
            <a:off x="8477075" y="5201444"/>
            <a:ext cx="309553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apachory@iitgoa.ac.in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6945" y="330023"/>
            <a:ext cx="4498109" cy="585132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2"/>
          <p:cNvSpPr/>
          <p:nvPr/>
        </p:nvSpPr>
        <p:spPr>
          <a:xfrm>
            <a:off x="6274965" y="6425967"/>
            <a:ext cx="1947771" cy="43203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2"/>
          <p:cNvSpPr txBox="1"/>
          <p:nvPr/>
        </p:nvSpPr>
        <p:spPr>
          <a:xfrm>
            <a:off x="687897" y="1963023"/>
            <a:ext cx="2642532" cy="258532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2190C8"/>
                </a:solidFill>
                <a:latin typeface="Arial"/>
                <a:ea typeface="Arial"/>
                <a:cs typeface="Arial"/>
                <a:sym typeface="Arial"/>
              </a:rPr>
              <a:t>These 5 questions are crucial for enterprise Digital Transformation.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190C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2190C8"/>
                </a:solidFill>
                <a:latin typeface="Arial"/>
                <a:ea typeface="Arial"/>
                <a:cs typeface="Arial"/>
                <a:sym typeface="Arial"/>
              </a:rPr>
              <a:t>Recognizing the value of </a:t>
            </a:r>
            <a:r>
              <a:rPr b="1" lang="en-IN" sz="1800" u="sng">
                <a:solidFill>
                  <a:srgbClr val="2190C8"/>
                </a:solidFill>
                <a:latin typeface="Arial"/>
                <a:ea typeface="Arial"/>
                <a:cs typeface="Arial"/>
                <a:sym typeface="Arial"/>
              </a:rPr>
              <a:t>Business Data </a:t>
            </a:r>
            <a:r>
              <a:rPr lang="en-IN" sz="1800">
                <a:solidFill>
                  <a:srgbClr val="2190C8"/>
                </a:solidFill>
                <a:latin typeface="Arial"/>
                <a:ea typeface="Arial"/>
                <a:cs typeface="Arial"/>
                <a:sym typeface="Arial"/>
              </a:rPr>
              <a:t>and exploiting it for economic value addition is a critical success factor for digital transformation.</a:t>
            </a:r>
            <a:endParaRPr/>
          </a:p>
        </p:txBody>
      </p:sp>
      <p:sp>
        <p:nvSpPr>
          <p:cNvPr id="259" name="Google Shape;259;p22"/>
          <p:cNvSpPr txBox="1"/>
          <p:nvPr/>
        </p:nvSpPr>
        <p:spPr>
          <a:xfrm>
            <a:off x="8986007" y="2685664"/>
            <a:ext cx="2642532" cy="147732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2190C8"/>
                </a:solidFill>
                <a:latin typeface="Arial"/>
                <a:ea typeface="Arial"/>
                <a:cs typeface="Arial"/>
                <a:sym typeface="Arial"/>
              </a:rPr>
              <a:t>Without a strong alignment between business and technology functions, it is not possible to answer any of these questions.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IN"/>
              <a:t>What Creates Market Differentiation in the Digital Age</a:t>
            </a:r>
            <a:endParaRPr/>
          </a:p>
        </p:txBody>
      </p:sp>
      <p:sp>
        <p:nvSpPr>
          <p:cNvPr id="265" name="Google Shape;265;p23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DX LECTURE SERIES                                                                                  </a:t>
            </a:r>
            <a:endParaRPr/>
          </a:p>
        </p:txBody>
      </p:sp>
      <p:sp>
        <p:nvSpPr>
          <p:cNvPr id="266" name="Google Shape;266;p23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67" name="Google Shape;26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1242" y="1917265"/>
            <a:ext cx="6411794" cy="4362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3036" y="1917265"/>
            <a:ext cx="4718142" cy="436261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3"/>
          <p:cNvSpPr txBox="1"/>
          <p:nvPr/>
        </p:nvSpPr>
        <p:spPr>
          <a:xfrm>
            <a:off x="205273" y="6446903"/>
            <a:ext cx="19221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14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Ashish Pachory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IN"/>
              <a:t>Why does Business-Technology Alignment Matter?</a:t>
            </a:r>
            <a:endParaRPr/>
          </a:p>
        </p:txBody>
      </p:sp>
      <p:sp>
        <p:nvSpPr>
          <p:cNvPr id="275" name="Google Shape;275;p24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DX LECTURE SERIES                                                                                  </a:t>
            </a:r>
            <a:endParaRPr/>
          </a:p>
        </p:txBody>
      </p:sp>
      <p:sp>
        <p:nvSpPr>
          <p:cNvPr id="276" name="Google Shape;276;p24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77" name="Google Shape;27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466" y="1828558"/>
            <a:ext cx="6312238" cy="43626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offshore development centre india" id="278" name="Google Shape;27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6704" y="1828558"/>
            <a:ext cx="4572000" cy="436261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"/>
          <p:cNvSpPr txBox="1"/>
          <p:nvPr/>
        </p:nvSpPr>
        <p:spPr>
          <a:xfrm>
            <a:off x="205273" y="6446903"/>
            <a:ext cx="19221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14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Ashish Pachory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IN"/>
              <a:t>The Convergence that created the Digital Economy</a:t>
            </a:r>
            <a:endParaRPr/>
          </a:p>
        </p:txBody>
      </p:sp>
      <p:sp>
        <p:nvSpPr>
          <p:cNvPr id="114" name="Google Shape;114;p14"/>
          <p:cNvSpPr txBox="1"/>
          <p:nvPr>
            <p:ph idx="12" type="sldNum"/>
          </p:nvPr>
        </p:nvSpPr>
        <p:spPr>
          <a:xfrm>
            <a:off x="10499667" y="6459783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15" name="Google Shape;115;p14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050"/>
              <a:t>DX LECTURE SERIES                                                                                  </a:t>
            </a:r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2099" y="1737360"/>
            <a:ext cx="7995639" cy="428593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/>
          <p:nvPr/>
        </p:nvSpPr>
        <p:spPr>
          <a:xfrm>
            <a:off x="205273" y="6446903"/>
            <a:ext cx="19221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14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Ashish Pachory</a:t>
            </a:r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540832" y="2033667"/>
            <a:ext cx="3095538" cy="36933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 u="sng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Industry 1.0 </a:t>
            </a:r>
            <a:r>
              <a:rPr lang="en-IN" sz="1800" u="sng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[18</a:t>
            </a:r>
            <a:r>
              <a:rPr baseline="30000" lang="en-IN" sz="1800" u="sng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IN" sz="1800" u="sng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Century]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Steam Power, Mechanization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 u="sng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Industry 2.0 </a:t>
            </a:r>
            <a:r>
              <a:rPr lang="en-IN" sz="1800" u="sng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[19</a:t>
            </a:r>
            <a:r>
              <a:rPr baseline="30000" lang="en-IN" sz="1800" u="sng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IN" sz="1800" u="sng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Century]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Electricity, Railroad, Telegraph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Industry 3.0 </a:t>
            </a:r>
            <a:r>
              <a:rPr lang="en-IN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[Mid 20</a:t>
            </a:r>
            <a:r>
              <a:rPr baseline="30000" lang="en-IN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IN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Century]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ICT, Electronics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Industry 4.0 </a:t>
            </a:r>
            <a:r>
              <a:rPr lang="en-IN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[Today]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Advanced Robotics, 3D Printing, IoT/M2M, Digital Technology, AI and ML…</a:t>
            </a:r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10004336" y="5422589"/>
            <a:ext cx="872455" cy="2462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000">
                <a:solidFill>
                  <a:srgbClr val="9F6000"/>
                </a:solidFill>
                <a:latin typeface="Calibri"/>
                <a:ea typeface="Calibri"/>
                <a:cs typeface="Calibri"/>
                <a:sym typeface="Calibri"/>
              </a:rPr>
              <a:t>Unification</a:t>
            </a:r>
            <a:endParaRPr/>
          </a:p>
        </p:txBody>
      </p:sp>
      <p:sp>
        <p:nvSpPr>
          <p:cNvPr id="120" name="Google Shape;120;p14"/>
          <p:cNvSpPr/>
          <p:nvPr/>
        </p:nvSpPr>
        <p:spPr>
          <a:xfrm>
            <a:off x="9899473" y="5316349"/>
            <a:ext cx="1082180" cy="458700"/>
          </a:xfrm>
          <a:prstGeom prst="ellipse">
            <a:avLst/>
          </a:prstGeom>
          <a:noFill/>
          <a:ln cap="flat" cmpd="sng" w="12700">
            <a:solidFill>
              <a:srgbClr val="CC33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IN"/>
              <a:t>What is BITA and Why is it Critical for DX?</a:t>
            </a:r>
            <a:endParaRPr/>
          </a:p>
        </p:txBody>
      </p:sp>
      <p:sp>
        <p:nvSpPr>
          <p:cNvPr id="126" name="Google Shape;126;p15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DX LECTURE SERIES                                                                                  </a:t>
            </a:r>
            <a:endParaRPr/>
          </a:p>
        </p:txBody>
      </p:sp>
      <p:sp>
        <p:nvSpPr>
          <p:cNvPr id="127" name="Google Shape;127;p15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28" name="Google Shape;12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97128" y="1789790"/>
            <a:ext cx="4446169" cy="438219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5"/>
          <p:cNvSpPr txBox="1"/>
          <p:nvPr/>
        </p:nvSpPr>
        <p:spPr>
          <a:xfrm>
            <a:off x="1224134" y="1768071"/>
            <a:ext cx="5029200" cy="1415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2190C8"/>
                </a:solidFill>
                <a:latin typeface="Calibri"/>
                <a:ea typeface="Calibri"/>
                <a:cs typeface="Calibri"/>
                <a:sym typeface="Calibri"/>
              </a:rPr>
              <a:t>Business-Technology (IT) Alignment, or BITA, refers to Business and IT teams </a:t>
            </a:r>
            <a:r>
              <a:rPr i="1" lang="en-IN" sz="2000">
                <a:solidFill>
                  <a:srgbClr val="2190C8"/>
                </a:solidFill>
                <a:latin typeface="Calibri"/>
                <a:ea typeface="Calibri"/>
                <a:cs typeface="Calibri"/>
                <a:sym typeface="Calibri"/>
              </a:rPr>
              <a:t>thinking</a:t>
            </a:r>
            <a:r>
              <a:rPr i="1" lang="en-IN" sz="1800">
                <a:solidFill>
                  <a:srgbClr val="2190C8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n-IN" sz="2000">
                <a:solidFill>
                  <a:srgbClr val="2190C8"/>
                </a:solidFill>
                <a:latin typeface="Calibri"/>
                <a:ea typeface="Calibri"/>
                <a:cs typeface="Calibri"/>
                <a:sym typeface="Calibri"/>
              </a:rPr>
              <a:t>building</a:t>
            </a:r>
            <a:r>
              <a:rPr i="1" lang="en-IN" sz="1800">
                <a:solidFill>
                  <a:srgbClr val="2190C8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IN" sz="1800">
                <a:solidFill>
                  <a:srgbClr val="2190C8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i="1" lang="en-IN" sz="2000">
                <a:solidFill>
                  <a:srgbClr val="2190C8"/>
                </a:solidFill>
                <a:latin typeface="Calibri"/>
                <a:ea typeface="Calibri"/>
                <a:cs typeface="Calibri"/>
                <a:sym typeface="Calibri"/>
              </a:rPr>
              <a:t>operating</a:t>
            </a:r>
            <a:r>
              <a:rPr i="1" lang="en-IN" sz="1800">
                <a:solidFill>
                  <a:srgbClr val="2190C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-IN" sz="1800" u="sng">
                <a:solidFill>
                  <a:srgbClr val="2190C8"/>
                </a:solidFill>
                <a:latin typeface="Calibri"/>
                <a:ea typeface="Calibri"/>
                <a:cs typeface="Calibri"/>
                <a:sym typeface="Calibri"/>
              </a:rPr>
              <a:t>together</a:t>
            </a:r>
            <a:r>
              <a:rPr i="1" lang="en-IN" sz="1800">
                <a:solidFill>
                  <a:srgbClr val="2190C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N" sz="1800">
                <a:solidFill>
                  <a:srgbClr val="2190C8"/>
                </a:solidFill>
                <a:latin typeface="Calibri"/>
                <a:ea typeface="Calibri"/>
                <a:cs typeface="Calibri"/>
                <a:sym typeface="Calibri"/>
              </a:rPr>
              <a:t>for a shared goal, which is </a:t>
            </a:r>
            <a:r>
              <a:rPr b="1" i="1" lang="en-IN" sz="2400">
                <a:solidFill>
                  <a:srgbClr val="2190C8"/>
                </a:solidFill>
                <a:latin typeface="Calibri"/>
                <a:ea typeface="Calibri"/>
                <a:cs typeface="Calibri"/>
                <a:sym typeface="Calibri"/>
              </a:rPr>
              <a:t>to make the business successful.</a:t>
            </a:r>
            <a:endParaRPr b="1" i="1" sz="1800">
              <a:solidFill>
                <a:srgbClr val="2190C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5"/>
          <p:cNvSpPr txBox="1"/>
          <p:nvPr/>
        </p:nvSpPr>
        <p:spPr>
          <a:xfrm>
            <a:off x="1212980" y="3483389"/>
            <a:ext cx="212241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rgbClr val="0B9B74"/>
                </a:solidFill>
                <a:latin typeface="Calibri"/>
                <a:ea typeface="Calibri"/>
                <a:cs typeface="Calibri"/>
                <a:sym typeface="Calibri"/>
              </a:rPr>
              <a:t>THINK</a:t>
            </a:r>
            <a:r>
              <a:rPr lang="en-IN" sz="1800">
                <a:solidFill>
                  <a:srgbClr val="0B9B74"/>
                </a:solidFill>
                <a:latin typeface="Calibri"/>
                <a:ea typeface="Calibri"/>
                <a:cs typeface="Calibri"/>
                <a:sym typeface="Calibri"/>
              </a:rPr>
              <a:t>: Plan, Design, Share, Analyse</a:t>
            </a:r>
            <a:endParaRPr/>
          </a:p>
        </p:txBody>
      </p:sp>
      <p:sp>
        <p:nvSpPr>
          <p:cNvPr id="131" name="Google Shape;131;p15"/>
          <p:cNvSpPr txBox="1"/>
          <p:nvPr/>
        </p:nvSpPr>
        <p:spPr>
          <a:xfrm>
            <a:off x="1212980" y="4302015"/>
            <a:ext cx="247195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rgbClr val="E2AC00"/>
                </a:solidFill>
                <a:latin typeface="Calibri"/>
                <a:ea typeface="Calibri"/>
                <a:cs typeface="Calibri"/>
                <a:sym typeface="Calibri"/>
              </a:rPr>
              <a:t>BUILD</a:t>
            </a:r>
            <a:r>
              <a:rPr lang="en-IN" sz="1800">
                <a:solidFill>
                  <a:srgbClr val="E2AC00"/>
                </a:solidFill>
                <a:latin typeface="Calibri"/>
                <a:ea typeface="Calibri"/>
                <a:cs typeface="Calibri"/>
                <a:sym typeface="Calibri"/>
              </a:rPr>
              <a:t>: Develop, Deliver, Deploy, Optimize</a:t>
            </a:r>
            <a:endParaRPr/>
          </a:p>
        </p:txBody>
      </p:sp>
      <p:sp>
        <p:nvSpPr>
          <p:cNvPr id="132" name="Google Shape;132;p15"/>
          <p:cNvSpPr txBox="1"/>
          <p:nvPr/>
        </p:nvSpPr>
        <p:spPr>
          <a:xfrm>
            <a:off x="1212980" y="5120641"/>
            <a:ext cx="255864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OPERATE</a:t>
            </a:r>
            <a:r>
              <a:rPr lang="en-IN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: Execute, Monitor, Secure, Support</a:t>
            </a:r>
            <a:endParaRPr/>
          </a:p>
        </p:txBody>
      </p:sp>
      <p:grpSp>
        <p:nvGrpSpPr>
          <p:cNvPr id="133" name="Google Shape;133;p15"/>
          <p:cNvGrpSpPr/>
          <p:nvPr/>
        </p:nvGrpSpPr>
        <p:grpSpPr>
          <a:xfrm>
            <a:off x="4115416" y="3276805"/>
            <a:ext cx="1826467" cy="2673048"/>
            <a:chOff x="4115416" y="3276805"/>
            <a:chExt cx="1826467" cy="2673048"/>
          </a:xfrm>
        </p:grpSpPr>
        <p:pic>
          <p:nvPicPr>
            <p:cNvPr descr="http://www.clker.com/cliparts/u/l/i/G/8/0/9-volt-battery-hi.png" id="134" name="Google Shape;134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4295470" y="5076576"/>
              <a:ext cx="527818" cy="276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://www.clker.com/cliparts/u/l/i/G/8/0/9-volt-battery-hi.png" id="135" name="Google Shape;135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5089562" y="5067699"/>
              <a:ext cx="527818" cy="276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s://clipartion.com/wp-content/uploads/2015/11/free-to-use-amp-public-domain-light-bulb-clip-art6.png" id="136" name="Google Shape;136;p1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flipH="1">
              <a:off x="4623034" y="3276805"/>
              <a:ext cx="671513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Google Shape;137;p15"/>
            <p:cNvSpPr txBox="1"/>
            <p:nvPr/>
          </p:nvSpPr>
          <p:spPr>
            <a:xfrm>
              <a:off x="4115416" y="5518966"/>
              <a:ext cx="756129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N" sz="1100">
                  <a:solidFill>
                    <a:schemeClr val="dk1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Business Function</a:t>
              </a:r>
              <a:endParaRPr/>
            </a:p>
          </p:txBody>
        </p:sp>
        <p:sp>
          <p:nvSpPr>
            <p:cNvPr id="138" name="Google Shape;138;p15"/>
            <p:cNvSpPr txBox="1"/>
            <p:nvPr/>
          </p:nvSpPr>
          <p:spPr>
            <a:xfrm>
              <a:off x="4967568" y="5518966"/>
              <a:ext cx="873480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N" sz="1100">
                  <a:solidFill>
                    <a:schemeClr val="dk1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Technology Function</a:t>
              </a:r>
              <a:endParaRPr/>
            </a:p>
          </p:txBody>
        </p:sp>
        <p:sp>
          <p:nvSpPr>
            <p:cNvPr id="139" name="Google Shape;139;p15"/>
            <p:cNvSpPr txBox="1"/>
            <p:nvPr/>
          </p:nvSpPr>
          <p:spPr>
            <a:xfrm>
              <a:off x="5068403" y="3616796"/>
              <a:ext cx="873480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N" sz="1100">
                  <a:solidFill>
                    <a:schemeClr val="dk1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Business Value</a:t>
              </a:r>
              <a:endParaRPr/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4488110" y="3951215"/>
              <a:ext cx="385894" cy="989901"/>
            </a:xfrm>
            <a:custGeom>
              <a:rect b="b" l="l" r="r" t="t"/>
              <a:pathLst>
                <a:path extrusionOk="0" h="989901" w="385894">
                  <a:moveTo>
                    <a:pt x="0" y="989901"/>
                  </a:moveTo>
                  <a:lnTo>
                    <a:pt x="0" y="0"/>
                  </a:lnTo>
                  <a:lnTo>
                    <a:pt x="385894" y="8389"/>
                  </a:lnTo>
                </a:path>
              </a:pathLst>
            </a:custGeom>
            <a:noFill/>
            <a:ln cap="flat" cmpd="sng" w="28575">
              <a:solidFill>
                <a:srgbClr val="0A519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4957894" y="4043494"/>
              <a:ext cx="461394" cy="931178"/>
            </a:xfrm>
            <a:custGeom>
              <a:rect b="b" l="l" r="r" t="t"/>
              <a:pathLst>
                <a:path extrusionOk="0" h="931178" w="461394">
                  <a:moveTo>
                    <a:pt x="0" y="0"/>
                  </a:moveTo>
                  <a:lnTo>
                    <a:pt x="0" y="134223"/>
                  </a:lnTo>
                  <a:lnTo>
                    <a:pt x="461394" y="134223"/>
                  </a:lnTo>
                  <a:lnTo>
                    <a:pt x="461394" y="931178"/>
                  </a:lnTo>
                </a:path>
              </a:pathLst>
            </a:custGeom>
            <a:noFill/>
            <a:ln cap="flat" cmpd="sng" w="28575">
              <a:solidFill>
                <a:srgbClr val="0A519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4639112" y="4815281"/>
              <a:ext cx="192947" cy="142613"/>
            </a:xfrm>
            <a:custGeom>
              <a:rect b="b" l="l" r="r" t="t"/>
              <a:pathLst>
                <a:path extrusionOk="0" h="142613" w="192947">
                  <a:moveTo>
                    <a:pt x="0" y="142613"/>
                  </a:moveTo>
                  <a:lnTo>
                    <a:pt x="0" y="0"/>
                  </a:lnTo>
                  <a:lnTo>
                    <a:pt x="192947" y="0"/>
                  </a:lnTo>
                </a:path>
              </a:pathLst>
            </a:custGeom>
            <a:noFill/>
            <a:ln cap="flat" cmpd="sng" w="28575">
              <a:solidFill>
                <a:srgbClr val="0A519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5"/>
            <p:cNvSpPr/>
            <p:nvPr/>
          </p:nvSpPr>
          <p:spPr>
            <a:xfrm flipH="1">
              <a:off x="5088693" y="4806892"/>
              <a:ext cx="192947" cy="142613"/>
            </a:xfrm>
            <a:custGeom>
              <a:rect b="b" l="l" r="r" t="t"/>
              <a:pathLst>
                <a:path extrusionOk="0" h="142613" w="192947">
                  <a:moveTo>
                    <a:pt x="0" y="142613"/>
                  </a:moveTo>
                  <a:lnTo>
                    <a:pt x="0" y="0"/>
                  </a:lnTo>
                  <a:lnTo>
                    <a:pt x="192947" y="0"/>
                  </a:lnTo>
                </a:path>
              </a:pathLst>
            </a:custGeom>
            <a:noFill/>
            <a:ln cap="flat" cmpd="sng" w="28575">
              <a:solidFill>
                <a:srgbClr val="0A519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4820246" y="4796475"/>
              <a:ext cx="64595" cy="54389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0A519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5028761" y="4788460"/>
              <a:ext cx="64595" cy="54389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0A519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6" name="Google Shape;146;p15"/>
            <p:cNvCxnSpPr/>
            <p:nvPr/>
          </p:nvCxnSpPr>
          <p:spPr>
            <a:xfrm>
              <a:off x="4871545" y="4818127"/>
              <a:ext cx="157216" cy="0"/>
            </a:xfrm>
            <a:prstGeom prst="straightConnector1">
              <a:avLst/>
            </a:prstGeom>
            <a:noFill/>
            <a:ln cap="flat" cmpd="sng" w="28575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47" name="Google Shape;147;p15"/>
            <p:cNvSpPr txBox="1"/>
            <p:nvPr/>
          </p:nvSpPr>
          <p:spPr>
            <a:xfrm>
              <a:off x="4691710" y="4567403"/>
              <a:ext cx="533565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N" sz="1100">
                  <a:solidFill>
                    <a:schemeClr val="dk1"/>
                  </a:solidFill>
                  <a:latin typeface="Architects Daughter"/>
                  <a:ea typeface="Architects Daughter"/>
                  <a:cs typeface="Architects Daughter"/>
                  <a:sym typeface="Architects Daughter"/>
                </a:rPr>
                <a:t>BITA</a:t>
              </a:r>
              <a:endParaRPr/>
            </a:p>
          </p:txBody>
        </p:sp>
      </p:grpSp>
      <p:sp>
        <p:nvSpPr>
          <p:cNvPr id="148" name="Google Shape;148;p15"/>
          <p:cNvSpPr txBox="1"/>
          <p:nvPr/>
        </p:nvSpPr>
        <p:spPr>
          <a:xfrm>
            <a:off x="205273" y="6446903"/>
            <a:ext cx="19221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14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Ashish Pachory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IN"/>
              <a:t>Outcome-based IT</a:t>
            </a:r>
            <a:endParaRPr/>
          </a:p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1097280" y="1845734"/>
            <a:ext cx="5798042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 lnSpcReduction="10000"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en-IN"/>
              <a:t>Outcome-based model requires transition from </a:t>
            </a:r>
            <a:r>
              <a:rPr i="1" lang="en-IN"/>
              <a:t>selling what is produced </a:t>
            </a:r>
            <a:r>
              <a:rPr lang="en-IN"/>
              <a:t>to </a:t>
            </a:r>
            <a:r>
              <a:rPr i="1" lang="en-IN"/>
              <a:t>producing what can be sold.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en-IN"/>
              <a:t>In the outcome-based business model, the focus of the enterprise is on making the </a:t>
            </a:r>
            <a:r>
              <a:rPr i="1" lang="en-IN"/>
              <a:t>customer’s experience </a:t>
            </a:r>
            <a:r>
              <a:rPr lang="en-IN"/>
              <a:t>richer.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en-IN"/>
              <a:t>From a technology perspective, it requires focus on </a:t>
            </a:r>
            <a:r>
              <a:rPr b="1" lang="en-IN"/>
              <a:t>business outcomes </a:t>
            </a:r>
            <a:r>
              <a:rPr lang="en-IN"/>
              <a:t>rather than </a:t>
            </a:r>
            <a:r>
              <a:rPr b="1" lang="en-IN"/>
              <a:t>internal priorities </a:t>
            </a:r>
            <a:r>
              <a:rPr lang="en-IN"/>
              <a:t>– which have driven IT since its inception.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en-IN"/>
              <a:t>Outcome-based IT is a key consequence of Business-IT Alignment 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en-IN"/>
              <a:t>Outcome-based model is </a:t>
            </a:r>
            <a:r>
              <a:rPr b="1" i="1" lang="en-IN"/>
              <a:t>a pre-requisite of Digital Transformation</a:t>
            </a:r>
            <a:endParaRPr/>
          </a:p>
        </p:txBody>
      </p:sp>
      <p:sp>
        <p:nvSpPr>
          <p:cNvPr id="155" name="Google Shape;155;p16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DX LECTURE SERIES                                                                                  </a:t>
            </a:r>
            <a:endParaRPr/>
          </a:p>
        </p:txBody>
      </p:sp>
      <p:sp>
        <p:nvSpPr>
          <p:cNvPr id="156" name="Google Shape;156;p16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57" name="Google Shape;15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8408" y="1886373"/>
            <a:ext cx="4307367" cy="3702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IN"/>
              <a:t>Examples of Outcome-Based IT</a:t>
            </a:r>
            <a:endParaRPr/>
          </a:p>
        </p:txBody>
      </p:sp>
      <p:sp>
        <p:nvSpPr>
          <p:cNvPr id="163" name="Google Shape;163;p17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050"/>
              <a:t>DX LECTURE SERIES                                                                                  </a:t>
            </a:r>
            <a:endParaRPr/>
          </a:p>
        </p:txBody>
      </p:sp>
      <p:sp>
        <p:nvSpPr>
          <p:cNvPr id="164" name="Google Shape;164;p17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grpSp>
        <p:nvGrpSpPr>
          <p:cNvPr id="165" name="Google Shape;165;p17"/>
          <p:cNvGrpSpPr/>
          <p:nvPr/>
        </p:nvGrpSpPr>
        <p:grpSpPr>
          <a:xfrm>
            <a:off x="5890270" y="1765618"/>
            <a:ext cx="5773410" cy="2074862"/>
            <a:chOff x="5890270" y="1765618"/>
            <a:chExt cx="5773410" cy="2074862"/>
          </a:xfrm>
        </p:grpSpPr>
        <p:grpSp>
          <p:nvGrpSpPr>
            <p:cNvPr id="166" name="Google Shape;166;p17"/>
            <p:cNvGrpSpPr/>
            <p:nvPr/>
          </p:nvGrpSpPr>
          <p:grpSpPr>
            <a:xfrm>
              <a:off x="6410960" y="1765618"/>
              <a:ext cx="5252720" cy="2074862"/>
              <a:chOff x="6410960" y="1765618"/>
              <a:chExt cx="5252720" cy="2074862"/>
            </a:xfrm>
          </p:grpSpPr>
          <p:pic>
            <p:nvPicPr>
              <p:cNvPr id="167" name="Google Shape;167;p1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410960" y="1765618"/>
                <a:ext cx="2560320" cy="2074862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168" name="Google Shape;168;p17"/>
              <p:cNvSpPr txBox="1"/>
              <p:nvPr/>
            </p:nvSpPr>
            <p:spPr>
              <a:xfrm>
                <a:off x="8971280" y="1765618"/>
                <a:ext cx="2692400" cy="18466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240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🗶</a:t>
                </a:r>
                <a:r>
                  <a:rPr lang="en-IN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Agency for ‘computerization’, MIS</a:t>
                </a:r>
                <a:endParaRPr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800">
                    <a:solidFill>
                      <a:srgbClr val="00B05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✔</a:t>
                </a:r>
                <a:r>
                  <a:rPr lang="en-IN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Internet, mobile banking</a:t>
                </a:r>
                <a:endParaRPr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800">
                    <a:solidFill>
                      <a:srgbClr val="00B05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✔</a:t>
                </a:r>
                <a:r>
                  <a:rPr lang="en-IN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Service Fulfilment</a:t>
                </a:r>
                <a:endParaRPr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800">
                    <a:solidFill>
                      <a:srgbClr val="00B05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✔</a:t>
                </a:r>
                <a:r>
                  <a:rPr lang="en-IN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Secure transactions</a:t>
                </a:r>
                <a:endParaRPr/>
              </a:p>
            </p:txBody>
          </p:sp>
        </p:grpSp>
        <p:sp>
          <p:nvSpPr>
            <p:cNvPr id="169" name="Google Shape;169;p17"/>
            <p:cNvSpPr/>
            <p:nvPr/>
          </p:nvSpPr>
          <p:spPr>
            <a:xfrm rot="-5400000">
              <a:off x="5313349" y="2541437"/>
              <a:ext cx="1677062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N" sz="2800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Banking</a:t>
              </a:r>
              <a:endParaRPr/>
            </a:p>
          </p:txBody>
        </p:sp>
      </p:grpSp>
      <p:grpSp>
        <p:nvGrpSpPr>
          <p:cNvPr id="170" name="Google Shape;170;p17"/>
          <p:cNvGrpSpPr/>
          <p:nvPr/>
        </p:nvGrpSpPr>
        <p:grpSpPr>
          <a:xfrm>
            <a:off x="119390" y="1646240"/>
            <a:ext cx="5545870" cy="2401535"/>
            <a:chOff x="119390" y="1646240"/>
            <a:chExt cx="5545870" cy="2401535"/>
          </a:xfrm>
        </p:grpSpPr>
        <p:pic>
          <p:nvPicPr>
            <p:cNvPr id="171" name="Google Shape;171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4360" y="1836738"/>
              <a:ext cx="2799080" cy="2074862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172" name="Google Shape;172;p17"/>
            <p:cNvSpPr txBox="1"/>
            <p:nvPr/>
          </p:nvSpPr>
          <p:spPr>
            <a:xfrm>
              <a:off x="3393440" y="1836738"/>
              <a:ext cx="2271820" cy="1569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4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🗶</a:t>
              </a: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Automation of process workflow, ERP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rgbClr val="00B050"/>
                  </a:solidFill>
                  <a:latin typeface="Calibri"/>
                  <a:ea typeface="Calibri"/>
                  <a:cs typeface="Calibri"/>
                  <a:sym typeface="Calibri"/>
                </a:rPr>
                <a:t>✔</a:t>
              </a: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JIT Manufacturing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rgbClr val="00B050"/>
                  </a:solidFill>
                  <a:latin typeface="Calibri"/>
                  <a:ea typeface="Calibri"/>
                  <a:cs typeface="Calibri"/>
                  <a:sym typeface="Calibri"/>
                </a:rPr>
                <a:t>✔</a:t>
              </a: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Lean Production</a:t>
              </a:r>
              <a:endParaRPr/>
            </a:p>
          </p:txBody>
        </p:sp>
        <p:sp>
          <p:nvSpPr>
            <p:cNvPr id="173" name="Google Shape;173;p17"/>
            <p:cNvSpPr/>
            <p:nvPr/>
          </p:nvSpPr>
          <p:spPr>
            <a:xfrm>
              <a:off x="853440" y="3639476"/>
              <a:ext cx="2336800" cy="27212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7"/>
            <p:cNvSpPr/>
            <p:nvPr/>
          </p:nvSpPr>
          <p:spPr>
            <a:xfrm rot="-5400000">
              <a:off x="-819768" y="2585398"/>
              <a:ext cx="2401535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N" sz="2800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Production</a:t>
              </a:r>
              <a:endParaRPr/>
            </a:p>
          </p:txBody>
        </p:sp>
      </p:grpSp>
      <p:grpSp>
        <p:nvGrpSpPr>
          <p:cNvPr id="175" name="Google Shape;175;p17"/>
          <p:cNvGrpSpPr/>
          <p:nvPr/>
        </p:nvGrpSpPr>
        <p:grpSpPr>
          <a:xfrm>
            <a:off x="119389" y="4115575"/>
            <a:ext cx="5961372" cy="1846659"/>
            <a:chOff x="119389" y="4115575"/>
            <a:chExt cx="5961372" cy="1846659"/>
          </a:xfrm>
        </p:grpSpPr>
        <p:pic>
          <p:nvPicPr>
            <p:cNvPr id="176" name="Google Shape;176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7380" y="4167184"/>
              <a:ext cx="2766060" cy="1770063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77" name="Google Shape;177;p17"/>
            <p:cNvSpPr/>
            <p:nvPr/>
          </p:nvSpPr>
          <p:spPr>
            <a:xfrm rot="-5400000">
              <a:off x="-412648" y="4770639"/>
              <a:ext cx="158729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N" sz="2800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Airlines</a:t>
              </a:r>
              <a:endParaRPr/>
            </a:p>
          </p:txBody>
        </p:sp>
        <p:sp>
          <p:nvSpPr>
            <p:cNvPr id="178" name="Google Shape;178;p17"/>
            <p:cNvSpPr txBox="1"/>
            <p:nvPr/>
          </p:nvSpPr>
          <p:spPr>
            <a:xfrm>
              <a:off x="3388361" y="4115575"/>
              <a:ext cx="2692400" cy="18466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4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🗶</a:t>
              </a: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Uptime of critical servers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rgbClr val="00B050"/>
                  </a:solidFill>
                  <a:latin typeface="Calibri"/>
                  <a:ea typeface="Calibri"/>
                  <a:cs typeface="Calibri"/>
                  <a:sym typeface="Calibri"/>
                </a:rPr>
                <a:t>✔</a:t>
              </a: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Speed and Convenience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rgbClr val="00B050"/>
                  </a:solidFill>
                  <a:latin typeface="Calibri"/>
                  <a:ea typeface="Calibri"/>
                  <a:cs typeface="Calibri"/>
                  <a:sym typeface="Calibri"/>
                </a:rPr>
                <a:t>✔</a:t>
              </a: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Customer Loyalty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rgbClr val="00B050"/>
                  </a:solidFill>
                  <a:latin typeface="Calibri"/>
                  <a:ea typeface="Calibri"/>
                  <a:cs typeface="Calibri"/>
                  <a:sym typeface="Calibri"/>
                </a:rPr>
                <a:t>✔</a:t>
              </a: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Realtime Information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" name="Google Shape;179;p17"/>
          <p:cNvGrpSpPr/>
          <p:nvPr/>
        </p:nvGrpSpPr>
        <p:grpSpPr>
          <a:xfrm>
            <a:off x="5921348" y="4142647"/>
            <a:ext cx="5884572" cy="1846659"/>
            <a:chOff x="5921348" y="4142647"/>
            <a:chExt cx="5884572" cy="1846659"/>
          </a:xfrm>
        </p:grpSpPr>
        <p:pic>
          <p:nvPicPr>
            <p:cNvPr id="180" name="Google Shape;180;p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410960" y="4160830"/>
              <a:ext cx="2560320" cy="1770063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81" name="Google Shape;181;p17"/>
            <p:cNvSpPr txBox="1"/>
            <p:nvPr/>
          </p:nvSpPr>
          <p:spPr>
            <a:xfrm>
              <a:off x="8971280" y="4142647"/>
              <a:ext cx="2834640" cy="18466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4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🗶</a:t>
              </a:r>
              <a:r>
                <a:rPr lang="en-IN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’</a:t>
              </a: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Keeping the light </a:t>
              </a:r>
              <a:b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bulbs on’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rgbClr val="00B050"/>
                  </a:solidFill>
                  <a:latin typeface="Calibri"/>
                  <a:ea typeface="Calibri"/>
                  <a:cs typeface="Calibri"/>
                  <a:sym typeface="Calibri"/>
                </a:rPr>
                <a:t>✔</a:t>
              </a: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Time-to-Market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rgbClr val="00B050"/>
                  </a:solidFill>
                  <a:latin typeface="Calibri"/>
                  <a:ea typeface="Calibri"/>
                  <a:cs typeface="Calibri"/>
                  <a:sym typeface="Calibri"/>
                </a:rPr>
                <a:t>✔</a:t>
              </a: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Monetization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rgbClr val="00B050"/>
                  </a:solidFill>
                  <a:latin typeface="Calibri"/>
                  <a:ea typeface="Calibri"/>
                  <a:cs typeface="Calibri"/>
                  <a:sym typeface="Calibri"/>
                </a:rPr>
                <a:t>✔</a:t>
              </a: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Loyalty and churn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7"/>
            <p:cNvSpPr/>
            <p:nvPr/>
          </p:nvSpPr>
          <p:spPr>
            <a:xfrm rot="-5400000">
              <a:off x="5333142" y="4779680"/>
              <a:ext cx="1699631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N" sz="2800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Telecom</a:t>
              </a:r>
              <a:endParaRPr/>
            </a:p>
          </p:txBody>
        </p:sp>
      </p:grpSp>
      <p:sp>
        <p:nvSpPr>
          <p:cNvPr id="183" name="Google Shape;183;p17"/>
          <p:cNvSpPr txBox="1"/>
          <p:nvPr/>
        </p:nvSpPr>
        <p:spPr>
          <a:xfrm>
            <a:off x="205273" y="6446903"/>
            <a:ext cx="19221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14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Ashish Pachory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IN"/>
              <a:t>A Test for Outcome-Focus</a:t>
            </a:r>
            <a:endParaRPr/>
          </a:p>
        </p:txBody>
      </p:sp>
      <p:sp>
        <p:nvSpPr>
          <p:cNvPr id="189" name="Google Shape;189;p18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DX LECTURE SERIES                                                                                  </a:t>
            </a:r>
            <a:endParaRPr/>
          </a:p>
        </p:txBody>
      </p:sp>
      <p:sp>
        <p:nvSpPr>
          <p:cNvPr id="190" name="Google Shape;190;p18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91" name="Google Shape;19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6838" y="1800809"/>
            <a:ext cx="9987421" cy="441118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8"/>
          <p:cNvSpPr txBox="1"/>
          <p:nvPr/>
        </p:nvSpPr>
        <p:spPr>
          <a:xfrm>
            <a:off x="205273" y="6446903"/>
            <a:ext cx="19221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14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Ashish Pachory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IN"/>
              <a:t>What is IT Architecture?</a:t>
            </a:r>
            <a:endParaRPr/>
          </a:p>
        </p:txBody>
      </p:sp>
      <p:sp>
        <p:nvSpPr>
          <p:cNvPr id="198" name="Google Shape;198;p19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DX LECTURE SERIES                                                                                  </a:t>
            </a:r>
            <a:endParaRPr/>
          </a:p>
        </p:txBody>
      </p:sp>
      <p:sp>
        <p:nvSpPr>
          <p:cNvPr id="199" name="Google Shape;199;p19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grpSp>
        <p:nvGrpSpPr>
          <p:cNvPr id="200" name="Google Shape;200;p19"/>
          <p:cNvGrpSpPr/>
          <p:nvPr/>
        </p:nvGrpSpPr>
        <p:grpSpPr>
          <a:xfrm>
            <a:off x="4058473" y="1864482"/>
            <a:ext cx="3657600" cy="3352800"/>
            <a:chOff x="4953000" y="2057400"/>
            <a:chExt cx="3657600" cy="3352800"/>
          </a:xfrm>
        </p:grpSpPr>
        <p:sp>
          <p:nvSpPr>
            <p:cNvPr id="201" name="Google Shape;201;p19"/>
            <p:cNvSpPr/>
            <p:nvPr/>
          </p:nvSpPr>
          <p:spPr>
            <a:xfrm>
              <a:off x="4953000" y="4419600"/>
              <a:ext cx="3657600" cy="990600"/>
            </a:xfrm>
            <a:prstGeom prst="rect">
              <a:avLst/>
            </a:prstGeom>
            <a:solidFill>
              <a:schemeClr val="dk2"/>
            </a:solidFill>
            <a:ln cap="flat" cmpd="sng" w="12700">
              <a:solidFill>
                <a:srgbClr val="0A519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IT Architecture for Digital Enterprise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Foundational Platform</a:t>
              </a:r>
              <a:endParaRPr/>
            </a:p>
          </p:txBody>
        </p:sp>
        <p:sp>
          <p:nvSpPr>
            <p:cNvPr id="202" name="Google Shape;202;p19"/>
            <p:cNvSpPr/>
            <p:nvPr/>
          </p:nvSpPr>
          <p:spPr>
            <a:xfrm>
              <a:off x="4953000" y="2057400"/>
              <a:ext cx="381000" cy="2133600"/>
            </a:xfrm>
            <a:prstGeom prst="rect">
              <a:avLst/>
            </a:prstGeom>
            <a:solidFill>
              <a:srgbClr val="5CF0F7"/>
            </a:solidFill>
            <a:ln cap="flat" cmpd="sng" w="12700">
              <a:solidFill>
                <a:srgbClr val="089CA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2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B U S </a:t>
              </a:r>
              <a:br>
                <a:rPr lang="en-IN" sz="12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IN" sz="12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I </a:t>
              </a:r>
              <a:br>
                <a:rPr lang="en-IN" sz="12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IN" sz="12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N E </a:t>
              </a:r>
              <a:br>
                <a:rPr lang="en-IN" sz="12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IN" sz="12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S </a:t>
              </a:r>
              <a:br>
                <a:rPr lang="en-IN" sz="12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IN" sz="12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endParaRPr sz="1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9"/>
            <p:cNvSpPr/>
            <p:nvPr/>
          </p:nvSpPr>
          <p:spPr>
            <a:xfrm>
              <a:off x="5410200" y="2057400"/>
              <a:ext cx="381000" cy="213360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0A519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 P </a:t>
              </a:r>
              <a:br>
                <a:rPr lang="en-IN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IN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 </a:t>
              </a:r>
              <a:br>
                <a:rPr lang="en-IN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IN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 </a:t>
              </a:r>
              <a:br>
                <a:rPr lang="en-IN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IN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 </a:t>
              </a:r>
              <a:br>
                <a:rPr lang="en-IN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IN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 A T </a:t>
              </a:r>
              <a:br>
                <a:rPr lang="en-IN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IN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 </a:t>
              </a:r>
              <a:br>
                <a:rPr lang="en-IN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IN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 N</a:t>
              </a:r>
              <a:br>
                <a:rPr lang="en-IN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5853332" y="2057400"/>
              <a:ext cx="381000" cy="2133600"/>
            </a:xfrm>
            <a:prstGeom prst="rect">
              <a:avLst/>
            </a:prstGeom>
            <a:solidFill>
              <a:srgbClr val="4FCEFF"/>
            </a:solidFill>
            <a:ln cap="flat" cmpd="sng" w="12700">
              <a:solidFill>
                <a:srgbClr val="0075A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2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I </a:t>
              </a:r>
              <a:br>
                <a:rPr lang="en-IN" sz="12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IN" sz="12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N F O R M A T</a:t>
              </a:r>
              <a:br>
                <a:rPr lang="en-IN" sz="12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IN" sz="12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I </a:t>
              </a:r>
              <a:br>
                <a:rPr lang="en-IN" sz="12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IN" sz="12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O N</a:t>
              </a:r>
              <a:endParaRPr/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6310532" y="2057400"/>
              <a:ext cx="381000" cy="2133600"/>
            </a:xfrm>
            <a:prstGeom prst="rect">
              <a:avLst/>
            </a:prstGeom>
            <a:solidFill>
              <a:srgbClr val="5DF3C9"/>
            </a:solidFill>
            <a:ln cap="flat" cmpd="sng" w="12700">
              <a:solidFill>
                <a:srgbClr val="0B9B7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2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G O V </a:t>
              </a:r>
              <a:br>
                <a:rPr lang="en-IN" sz="12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IN" sz="12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E </a:t>
              </a:r>
              <a:br>
                <a:rPr lang="en-IN" sz="12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IN" sz="12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R N A N C </a:t>
              </a:r>
              <a:br>
                <a:rPr lang="en-IN" sz="12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IN" sz="12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endParaRPr/>
            </a:p>
          </p:txBody>
        </p:sp>
        <p:sp>
          <p:nvSpPr>
            <p:cNvPr id="206" name="Google Shape;206;p19"/>
            <p:cNvSpPr/>
            <p:nvPr/>
          </p:nvSpPr>
          <p:spPr>
            <a:xfrm>
              <a:off x="6767732" y="2057400"/>
              <a:ext cx="381000" cy="2133600"/>
            </a:xfrm>
            <a:prstGeom prst="rect">
              <a:avLst/>
            </a:prstGeom>
            <a:solidFill>
              <a:srgbClr val="C8DA90"/>
            </a:solidFill>
            <a:ln cap="flat" cmpd="sng" w="12700">
              <a:solidFill>
                <a:srgbClr val="7E953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2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br>
                <a:rPr lang="en-IN" sz="12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IN" sz="12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OMM</a:t>
              </a:r>
              <a:br>
                <a:rPr lang="en-IN" sz="12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IN" sz="12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  <a:br>
                <a:rPr lang="en-IN" sz="12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IN" sz="12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207" name="Google Shape;207;p19"/>
            <p:cNvSpPr/>
            <p:nvPr/>
          </p:nvSpPr>
          <p:spPr>
            <a:xfrm>
              <a:off x="7210864" y="2057400"/>
              <a:ext cx="381000" cy="2133600"/>
            </a:xfrm>
            <a:prstGeom prst="rect">
              <a:avLst/>
            </a:prstGeom>
            <a:solidFill>
              <a:srgbClr val="AFDF9F"/>
            </a:solidFill>
            <a:ln cap="flat" cmpd="sng" w="12700">
              <a:solidFill>
                <a:srgbClr val="54A83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2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I </a:t>
              </a:r>
              <a:br>
                <a:rPr lang="en-IN" sz="12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IN" sz="12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N T </a:t>
              </a:r>
              <a:br>
                <a:rPr lang="en-IN" sz="12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IN" sz="12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E </a:t>
              </a:r>
              <a:br>
                <a:rPr lang="en-IN" sz="12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IN" sz="12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R </a:t>
              </a:r>
              <a:br>
                <a:rPr lang="en-IN" sz="12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IN" sz="12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F </a:t>
              </a:r>
              <a:br>
                <a:rPr lang="en-IN" sz="12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IN" sz="12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A C </a:t>
              </a:r>
              <a:br>
                <a:rPr lang="en-IN" sz="12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IN" sz="12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endParaRPr/>
            </a:p>
          </p:txBody>
        </p:sp>
        <p:sp>
          <p:nvSpPr>
            <p:cNvPr id="208" name="Google Shape;208;p19"/>
            <p:cNvSpPr/>
            <p:nvPr/>
          </p:nvSpPr>
          <p:spPr>
            <a:xfrm>
              <a:off x="7634068" y="2057400"/>
              <a:ext cx="381000" cy="2133600"/>
            </a:xfrm>
            <a:prstGeom prst="rect">
              <a:avLst/>
            </a:prstGeom>
            <a:solidFill>
              <a:srgbClr val="ECF96F"/>
            </a:solidFill>
            <a:ln cap="flat" cmpd="sng" w="12700">
              <a:solidFill>
                <a:srgbClr val="FFC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2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S </a:t>
              </a:r>
              <a:br>
                <a:rPr lang="en-IN" sz="12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IN" sz="12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O </a:t>
              </a:r>
              <a:br>
                <a:rPr lang="en-IN" sz="12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IN" sz="12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br>
                <a:rPr lang="en-IN" sz="12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IN" sz="12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T </a:t>
              </a:r>
              <a:br>
                <a:rPr lang="en-IN" sz="12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IN" sz="12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W </a:t>
              </a:r>
              <a:br>
                <a:rPr lang="en-IN" sz="12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IN" sz="12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A </a:t>
              </a:r>
              <a:br>
                <a:rPr lang="en-IN" sz="12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IN" sz="12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R </a:t>
              </a:r>
              <a:br>
                <a:rPr lang="en-IN" sz="12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IN" sz="12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05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(Dev)</a:t>
              </a:r>
              <a:endParaRPr/>
            </a:p>
          </p:txBody>
        </p:sp>
        <p:sp>
          <p:nvSpPr>
            <p:cNvPr id="209" name="Google Shape;209;p19"/>
            <p:cNvSpPr/>
            <p:nvPr/>
          </p:nvSpPr>
          <p:spPr>
            <a:xfrm>
              <a:off x="8077200" y="2057400"/>
              <a:ext cx="381000" cy="21336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br>
                <a:rPr lang="en-I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I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</a:t>
              </a:r>
              <a:br>
                <a:rPr lang="en-I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I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</a:t>
              </a:r>
              <a:br>
                <a:rPr lang="en-I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I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</a:t>
              </a:r>
              <a:br>
                <a:rPr lang="en-I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I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br>
                <a:rPr lang="en-I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I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br>
                <a:rPr lang="en-I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I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210" name="Google Shape;210;p19"/>
            <p:cNvSpPr/>
            <p:nvPr/>
          </p:nvSpPr>
          <p:spPr>
            <a:xfrm>
              <a:off x="4953000" y="4267200"/>
              <a:ext cx="3657600" cy="7620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0A519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" name="Google Shape;211;p19"/>
          <p:cNvSpPr/>
          <p:nvPr/>
        </p:nvSpPr>
        <p:spPr>
          <a:xfrm>
            <a:off x="10237121" y="3243422"/>
            <a:ext cx="1391469" cy="16617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8F9FC"/>
          </a:solidFill>
          <a:ln cap="flat" cmpd="sng" w="12700">
            <a:solidFill>
              <a:srgbClr val="0A519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Next Slide</a:t>
            </a:r>
            <a:endParaRPr/>
          </a:p>
        </p:txBody>
      </p:sp>
      <p:sp>
        <p:nvSpPr>
          <p:cNvPr id="212" name="Google Shape;212;p19"/>
          <p:cNvSpPr/>
          <p:nvPr/>
        </p:nvSpPr>
        <p:spPr>
          <a:xfrm>
            <a:off x="4058473" y="5309118"/>
            <a:ext cx="3657600" cy="223935"/>
          </a:xfrm>
          <a:prstGeom prst="rect">
            <a:avLst/>
          </a:prstGeom>
          <a:solidFill>
            <a:srgbClr val="FFC000"/>
          </a:solidFill>
          <a:ln cap="flat" cmpd="sng" w="12700">
            <a:solidFill>
              <a:srgbClr val="0A519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Operating System</a:t>
            </a:r>
            <a:endParaRPr/>
          </a:p>
        </p:txBody>
      </p:sp>
      <p:sp>
        <p:nvSpPr>
          <p:cNvPr id="213" name="Google Shape;213;p19"/>
          <p:cNvSpPr/>
          <p:nvPr/>
        </p:nvSpPr>
        <p:spPr>
          <a:xfrm>
            <a:off x="4058473" y="5598367"/>
            <a:ext cx="3657600" cy="223935"/>
          </a:xfrm>
          <a:prstGeom prst="rect">
            <a:avLst/>
          </a:prstGeom>
          <a:solidFill>
            <a:srgbClr val="ED8F49"/>
          </a:solidFill>
          <a:ln cap="flat" cmpd="sng" w="12700">
            <a:solidFill>
              <a:srgbClr val="0A519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Virtualization</a:t>
            </a:r>
            <a:endParaRPr/>
          </a:p>
        </p:txBody>
      </p:sp>
      <p:sp>
        <p:nvSpPr>
          <p:cNvPr id="214" name="Google Shape;214;p19"/>
          <p:cNvSpPr/>
          <p:nvPr/>
        </p:nvSpPr>
        <p:spPr>
          <a:xfrm>
            <a:off x="4058473" y="5884452"/>
            <a:ext cx="3657600" cy="223935"/>
          </a:xfrm>
          <a:prstGeom prst="rect">
            <a:avLst/>
          </a:prstGeom>
          <a:solidFill>
            <a:srgbClr val="7E9532"/>
          </a:solidFill>
          <a:ln cap="flat" cmpd="sng" w="12700">
            <a:solidFill>
              <a:srgbClr val="0A519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Hardware</a:t>
            </a:r>
            <a:endParaRPr/>
          </a:p>
        </p:txBody>
      </p:sp>
      <p:sp>
        <p:nvSpPr>
          <p:cNvPr id="215" name="Google Shape;215;p19"/>
          <p:cNvSpPr txBox="1"/>
          <p:nvPr/>
        </p:nvSpPr>
        <p:spPr>
          <a:xfrm>
            <a:off x="1374460" y="4488944"/>
            <a:ext cx="224852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IT Architecture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(Scalable and Flexible)</a:t>
            </a:r>
            <a:endParaRPr/>
          </a:p>
        </p:txBody>
      </p:sp>
      <p:sp>
        <p:nvSpPr>
          <p:cNvPr id="216" name="Google Shape;216;p19"/>
          <p:cNvSpPr txBox="1"/>
          <p:nvPr/>
        </p:nvSpPr>
        <p:spPr>
          <a:xfrm>
            <a:off x="1321837" y="3934419"/>
            <a:ext cx="22485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Abstraction</a:t>
            </a:r>
            <a:endParaRPr/>
          </a:p>
        </p:txBody>
      </p:sp>
      <p:sp>
        <p:nvSpPr>
          <p:cNvPr id="217" name="Google Shape;217;p19"/>
          <p:cNvSpPr txBox="1"/>
          <p:nvPr/>
        </p:nvSpPr>
        <p:spPr>
          <a:xfrm>
            <a:off x="1337295" y="5505134"/>
            <a:ext cx="22485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Computing Platform</a:t>
            </a:r>
            <a:endParaRPr/>
          </a:p>
        </p:txBody>
      </p:sp>
      <p:sp>
        <p:nvSpPr>
          <p:cNvPr id="218" name="Google Shape;218;p19"/>
          <p:cNvSpPr/>
          <p:nvPr/>
        </p:nvSpPr>
        <p:spPr>
          <a:xfrm>
            <a:off x="3636241" y="5268632"/>
            <a:ext cx="381000" cy="839755"/>
          </a:xfrm>
          <a:prstGeom prst="leftBrace">
            <a:avLst>
              <a:gd fmla="val 25476" name="adj1"/>
              <a:gd fmla="val 51111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9"/>
          <p:cNvSpPr/>
          <p:nvPr/>
        </p:nvSpPr>
        <p:spPr>
          <a:xfrm>
            <a:off x="3626655" y="4338053"/>
            <a:ext cx="381000" cy="839755"/>
          </a:xfrm>
          <a:prstGeom prst="leftBrace">
            <a:avLst>
              <a:gd fmla="val 25476" name="adj1"/>
              <a:gd fmla="val 51111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9"/>
          <p:cNvSpPr/>
          <p:nvPr/>
        </p:nvSpPr>
        <p:spPr>
          <a:xfrm>
            <a:off x="3570357" y="1893281"/>
            <a:ext cx="381000" cy="2104801"/>
          </a:xfrm>
          <a:prstGeom prst="leftBrace">
            <a:avLst>
              <a:gd fmla="val 25476" name="adj1"/>
              <a:gd fmla="val 51111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9"/>
          <p:cNvSpPr txBox="1"/>
          <p:nvPr/>
        </p:nvSpPr>
        <p:spPr>
          <a:xfrm>
            <a:off x="1321837" y="2658855"/>
            <a:ext cx="224852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Enterprise Services</a:t>
            </a:r>
            <a:br>
              <a:rPr lang="en-IN" sz="18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18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(Dynamic)</a:t>
            </a:r>
            <a:endParaRPr/>
          </a:p>
        </p:txBody>
      </p:sp>
      <p:sp>
        <p:nvSpPr>
          <p:cNvPr id="222" name="Google Shape;222;p19"/>
          <p:cNvSpPr txBox="1"/>
          <p:nvPr/>
        </p:nvSpPr>
        <p:spPr>
          <a:xfrm>
            <a:off x="7923193" y="4488944"/>
            <a:ext cx="219791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Fixed (Common) Elements</a:t>
            </a:r>
            <a:endParaRPr/>
          </a:p>
        </p:txBody>
      </p:sp>
      <p:sp>
        <p:nvSpPr>
          <p:cNvPr id="223" name="Google Shape;223;p19"/>
          <p:cNvSpPr txBox="1"/>
          <p:nvPr/>
        </p:nvSpPr>
        <p:spPr>
          <a:xfrm>
            <a:off x="7861438" y="2795197"/>
            <a:ext cx="21979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Variable Elements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0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IN"/>
              <a:t>Alignment must be embedded in the Foundational Technology (Architecture)</a:t>
            </a:r>
            <a:endParaRPr/>
          </a:p>
        </p:txBody>
      </p:sp>
      <p:sp>
        <p:nvSpPr>
          <p:cNvPr id="229" name="Google Shape;229;p20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DX LECTURE SERIES                                                                                  </a:t>
            </a:r>
            <a:endParaRPr/>
          </a:p>
        </p:txBody>
      </p:sp>
      <p:sp>
        <p:nvSpPr>
          <p:cNvPr id="230" name="Google Shape;230;p20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31" name="Google Shape;231;p20"/>
          <p:cNvSpPr txBox="1"/>
          <p:nvPr/>
        </p:nvSpPr>
        <p:spPr>
          <a:xfrm>
            <a:off x="394786" y="5831633"/>
            <a:ext cx="1108186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 of Business-Outcome driven architecture frameworks: </a:t>
            </a:r>
            <a:r>
              <a:rPr b="1" lang="en-IN" sz="240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Zachman EAI, TOGAF</a:t>
            </a:r>
            <a:endParaRPr/>
          </a:p>
        </p:txBody>
      </p:sp>
      <p:pic>
        <p:nvPicPr>
          <p:cNvPr id="232" name="Google Shape;23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568" y="1653840"/>
            <a:ext cx="3981033" cy="46394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Google Shape;233;p20"/>
          <p:cNvGrpSpPr/>
          <p:nvPr/>
        </p:nvGrpSpPr>
        <p:grpSpPr>
          <a:xfrm>
            <a:off x="3666931" y="1988191"/>
            <a:ext cx="6976949" cy="3843442"/>
            <a:chOff x="3666931" y="1988191"/>
            <a:chExt cx="6976949" cy="3843442"/>
          </a:xfrm>
        </p:grpSpPr>
        <p:pic>
          <p:nvPicPr>
            <p:cNvPr id="234" name="Google Shape;234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27383" y="2782728"/>
              <a:ext cx="6516497" cy="30489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" name="Google Shape;235;p20"/>
            <p:cNvSpPr/>
            <p:nvPr/>
          </p:nvSpPr>
          <p:spPr>
            <a:xfrm>
              <a:off x="4251601" y="1988191"/>
              <a:ext cx="6326916" cy="760981"/>
            </a:xfrm>
            <a:prstGeom prst="roundRect">
              <a:avLst>
                <a:gd fmla="val 16667" name="adj"/>
              </a:avLst>
            </a:prstGeom>
            <a:solidFill>
              <a:srgbClr val="F2F2F2"/>
            </a:solidFill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20"/>
            <p:cNvSpPr/>
            <p:nvPr/>
          </p:nvSpPr>
          <p:spPr>
            <a:xfrm>
              <a:off x="4392064" y="2043789"/>
              <a:ext cx="1023457" cy="649784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CC33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Improve Customer Experience</a:t>
              </a:r>
              <a:endParaRPr/>
            </a:p>
          </p:txBody>
        </p:sp>
        <p:sp>
          <p:nvSpPr>
            <p:cNvPr id="237" name="Google Shape;237;p20"/>
            <p:cNvSpPr/>
            <p:nvPr/>
          </p:nvSpPr>
          <p:spPr>
            <a:xfrm>
              <a:off x="5626531" y="2043789"/>
              <a:ext cx="1023457" cy="649784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CC33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Achieve Market Leadership</a:t>
              </a:r>
              <a:endParaRPr/>
            </a:p>
          </p:txBody>
        </p:sp>
        <p:sp>
          <p:nvSpPr>
            <p:cNvPr id="238" name="Google Shape;238;p20"/>
            <p:cNvSpPr/>
            <p:nvPr/>
          </p:nvSpPr>
          <p:spPr>
            <a:xfrm>
              <a:off x="6860998" y="2040815"/>
              <a:ext cx="1023457" cy="649784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CC33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Increase Operational Efficiency</a:t>
              </a:r>
              <a:endParaRPr/>
            </a:p>
          </p:txBody>
        </p:sp>
        <p:sp>
          <p:nvSpPr>
            <p:cNvPr id="239" name="Google Shape;239;p20"/>
            <p:cNvSpPr/>
            <p:nvPr/>
          </p:nvSpPr>
          <p:spPr>
            <a:xfrm>
              <a:off x="8095465" y="2049701"/>
              <a:ext cx="1023457" cy="649784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CC33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Globaliz-ation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20"/>
            <p:cNvSpPr/>
            <p:nvPr/>
          </p:nvSpPr>
          <p:spPr>
            <a:xfrm>
              <a:off x="9329930" y="2055038"/>
              <a:ext cx="1023457" cy="649784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CC33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Open Innovation – Co-creation</a:t>
              </a:r>
              <a:endParaRPr/>
            </a:p>
          </p:txBody>
        </p:sp>
        <p:sp>
          <p:nvSpPr>
            <p:cNvPr id="241" name="Google Shape;241;p20"/>
            <p:cNvSpPr/>
            <p:nvPr/>
          </p:nvSpPr>
          <p:spPr>
            <a:xfrm>
              <a:off x="3666931" y="4338735"/>
              <a:ext cx="466530" cy="1259632"/>
            </a:xfrm>
            <a:custGeom>
              <a:rect b="b" l="l" r="r" t="t"/>
              <a:pathLst>
                <a:path extrusionOk="0" h="1259632" w="466530">
                  <a:moveTo>
                    <a:pt x="0" y="1259632"/>
                  </a:moveTo>
                  <a:lnTo>
                    <a:pt x="233265" y="1259632"/>
                  </a:lnTo>
                  <a:cubicBezTo>
                    <a:pt x="236375" y="839755"/>
                    <a:pt x="239486" y="419877"/>
                    <a:pt x="242596" y="0"/>
                  </a:cubicBezTo>
                  <a:lnTo>
                    <a:pt x="466530" y="0"/>
                  </a:lnTo>
                </a:path>
              </a:pathLst>
            </a:custGeom>
            <a:noFill/>
            <a:ln cap="flat" cmpd="sng" w="12700">
              <a:solidFill>
                <a:srgbClr val="54A83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42" name="Google Shape;242;p20"/>
            <p:cNvCxnSpPr>
              <a:endCxn id="235" idx="1"/>
            </p:cNvCxnSpPr>
            <p:nvPr/>
          </p:nvCxnSpPr>
          <p:spPr>
            <a:xfrm>
              <a:off x="3900301" y="2365681"/>
              <a:ext cx="351300" cy="3000"/>
            </a:xfrm>
            <a:prstGeom prst="straightConnector1">
              <a:avLst/>
            </a:prstGeom>
            <a:noFill/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sp>
        <p:nvSpPr>
          <p:cNvPr id="243" name="Google Shape;243;p20"/>
          <p:cNvSpPr txBox="1"/>
          <p:nvPr/>
        </p:nvSpPr>
        <p:spPr>
          <a:xfrm>
            <a:off x="205273" y="6446903"/>
            <a:ext cx="19221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14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Ashish Pachory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"/>
          <p:cNvSpPr txBox="1"/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</a:pPr>
            <a:r>
              <a:rPr lang="en-IN"/>
              <a:t>Back Up …</a:t>
            </a:r>
            <a:endParaRPr/>
          </a:p>
        </p:txBody>
      </p:sp>
      <p:sp>
        <p:nvSpPr>
          <p:cNvPr id="249" name="Google Shape;249;p21"/>
          <p:cNvSpPr txBox="1"/>
          <p:nvPr>
            <p:ph idx="1" type="subTitle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50" name="Google Shape;250;p21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DX LECTURE SERIES                                                                                  </a:t>
            </a:r>
            <a:endParaRPr/>
          </a:p>
        </p:txBody>
      </p:sp>
      <p:sp>
        <p:nvSpPr>
          <p:cNvPr id="251" name="Google Shape;251;p21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trospect">
  <a:themeElements>
    <a:clrScheme name="Blu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